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8900"/>
    <a:srgbClr val="DE0000"/>
    <a:srgbClr val="1E95D0"/>
    <a:srgbClr val="FF6565"/>
    <a:srgbClr val="FFD44D"/>
    <a:srgbClr val="FFFFFF"/>
    <a:srgbClr val="FF4D4D"/>
    <a:srgbClr val="ACD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40B50-2B44-425B-BD13-15B54EEAB82C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60E793-5B19-4AE8-BA6E-1C03A2D26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98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Tuesday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0E793-5B19-4AE8-BA6E-1C03A2D26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34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0E793-5B19-4AE8-BA6E-1C03A2D261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12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0E793-5B19-4AE8-BA6E-1C03A2D261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876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C0969-371C-58E8-7278-58F01BADCF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0ABD6-BFD6-A315-96C6-BD74A98EA6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0D576-70B8-D8B9-38FB-AD6DB49CF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33DDE4-FDE2-FC97-4D0C-7CD34356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8BD9B-A105-1784-A7B4-008E1B62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05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8A9E4-64F1-47D6-0313-0C96095B7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0C6BBB-F6B9-4462-E4B1-5E1A2FBCE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E80CB-D981-E2E6-AC0D-4113B962F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C8A12-2EB8-FB16-273C-AFC63461F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4AF85-0B98-14BC-3BEE-7CF91D5E1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742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18DD58-34D9-ACF1-C10D-410FDAF01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D3B63-A79F-4809-BBF7-11B4C2AEB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F51F7-AFA7-8C6B-5838-F576A758F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70C48-070E-6C92-F650-7AA1ED32C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D3DDC-81D9-C7CB-291E-2FAF708C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56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938B0-E6CA-C2B5-9973-2CABE43D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86E4A-45C1-1CA3-CC19-F9F090641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56562-D1EB-CA8B-022B-5A3DE709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6659F-BEB7-9D0F-689F-A28D88188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303DA-DF03-9966-B1C5-6BC3E74B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43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766AD-B5C2-BAE7-F022-56A665DE2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5C4B3-4EB8-9A48-8529-B4A414CFE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6CA19-38FA-2771-AC9B-DFCB158BC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F9CF5-EFFE-5CDB-6F51-7AFFABD23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025E4-C275-712F-9BB7-D45D32AF1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36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0BB6-2A23-1F11-AC76-6946FB62D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0E7A0-A9CD-16A6-6D1D-53666F7E87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76672-4DDD-6213-5D70-3D8F6C384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3CB12-4111-C8E7-5D35-1BF343F3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7C1EBA-98C0-6A2B-97F5-2543AC5F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4BDD8-99E1-29C2-6774-E755BA2AC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35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F6FDA-0089-2D34-DD95-91E22905A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3EDFA-AED5-E77E-5204-35724B38C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7C75C5-D0C3-9EBA-9B31-FA96187E2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44D7CE-245C-6CD9-3D03-069ACE956E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782D7F-446D-E39C-ECC0-07BAB1A9BA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E55737-5418-C025-CC4A-38B5C8437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148A4C-E733-19D5-1E62-E751BD1E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17BD9-5F2F-43FB-ED10-7D8F1AF4F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726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54A37-A9B9-8968-8B59-5DB41D57A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F2FE23-3068-E37C-5A82-507485334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54C12F-3065-FF6E-795A-BA419FD86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1F145D-E96D-5E92-B76B-7335717A1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FAABFF-0833-2D28-3446-0F5B5EB9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3791B1-3E91-8F97-ED45-DF6D7C09F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E53AA-883F-D322-0C48-B3A621F70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1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54968-656D-DD06-D41D-7BFFEF68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19CF9-94DD-4F87-3220-A792DB996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33C700-53D3-092D-9A67-CBC748201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1251D-F208-C762-01FA-9E7CA18E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65C31-1FD2-F7EB-2539-B7BACB59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66BCBF-3792-41F4-0FFE-2177CEDC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CFA3A-4349-0248-796D-A18B4BD7F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53A0DD-FEDF-7BAC-1709-3432A67AE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619E3-D705-10A3-F626-EBC5E62C83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55DB7-B63C-C476-8540-975C34141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67DD1-44D6-A26C-BF5A-F15BED1B1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C0915-E8B7-9064-006D-995501339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18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3F8EE-E999-933B-2745-463010FE8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ECB76-E1A9-9FD9-43A8-E50474D0E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794F-9F55-3278-A245-2E38E81EF4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7B68D-5071-49E4-ACD3-12AB6F68501E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12A57-69D2-1F31-0558-D2B288C20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3FA57-C691-BB05-62F0-917FEE367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74FC3-D987-41A2-B818-1ACE244AE2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75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7CE83-7CA8-D8C3-A801-C2BFD922B3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70" t="3738" r="11895" b="-1"/>
          <a:stretch/>
        </p:blipFill>
        <p:spPr>
          <a:xfrm>
            <a:off x="2658140" y="391886"/>
            <a:ext cx="9050959" cy="631957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CD1E7CB-138F-7A69-D9DB-031A082E397D}"/>
              </a:ext>
            </a:extLst>
          </p:cNvPr>
          <p:cNvGrpSpPr/>
          <p:nvPr/>
        </p:nvGrpSpPr>
        <p:grpSpPr>
          <a:xfrm>
            <a:off x="7275935" y="716826"/>
            <a:ext cx="2672691" cy="620667"/>
            <a:chOff x="5943600" y="1105496"/>
            <a:chExt cx="2672691" cy="62066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9B3A535-A262-D921-5591-CAE1F468D3A8}"/>
                </a:ext>
              </a:extLst>
            </p:cNvPr>
            <p:cNvSpPr txBox="1"/>
            <p:nvPr/>
          </p:nvSpPr>
          <p:spPr>
            <a:xfrm>
              <a:off x="6549507" y="1105496"/>
              <a:ext cx="2066784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CDBF3"/>
                  </a:solidFill>
                </a:rPr>
                <a:t>Mean = 4% increase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8751C03-5A4E-3589-6C82-ED0E54B48F42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>
              <a:off x="5943600" y="1290162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971E1F6-F551-9C68-8AB6-6D79B476F5F4}"/>
              </a:ext>
            </a:extLst>
          </p:cNvPr>
          <p:cNvGrpSpPr/>
          <p:nvPr/>
        </p:nvGrpSpPr>
        <p:grpSpPr>
          <a:xfrm>
            <a:off x="8745609" y="4034306"/>
            <a:ext cx="2741519" cy="756959"/>
            <a:chOff x="6246553" y="4139301"/>
            <a:chExt cx="2741519" cy="75695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17C47B1-D308-D3FD-76E5-413F349D6E16}"/>
                </a:ext>
              </a:extLst>
            </p:cNvPr>
            <p:cNvSpPr txBox="1"/>
            <p:nvPr/>
          </p:nvSpPr>
          <p:spPr>
            <a:xfrm>
              <a:off x="6804269" y="4139301"/>
              <a:ext cx="2183803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D44D"/>
                  </a:solidFill>
                </a:rPr>
                <a:t>Mean = 78% increase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82ADDC0-49C7-D55C-4B78-31A404ADBE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46553" y="4460259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2C9A3DD-0ACC-71F4-FA6C-1CCC21D5C3EE}"/>
              </a:ext>
            </a:extLst>
          </p:cNvPr>
          <p:cNvGrpSpPr/>
          <p:nvPr/>
        </p:nvGrpSpPr>
        <p:grpSpPr>
          <a:xfrm>
            <a:off x="7467349" y="2215087"/>
            <a:ext cx="2620359" cy="994353"/>
            <a:chOff x="5793046" y="2928643"/>
            <a:chExt cx="2620359" cy="99435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ED002B-3DB5-B590-C2CA-CD16EE7C742C}"/>
                </a:ext>
              </a:extLst>
            </p:cNvPr>
            <p:cNvSpPr txBox="1"/>
            <p:nvPr/>
          </p:nvSpPr>
          <p:spPr>
            <a:xfrm>
              <a:off x="6229602" y="2928643"/>
              <a:ext cx="2183803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6565"/>
                  </a:solidFill>
                </a:rPr>
                <a:t>Mean = 14% increase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8D8A349-6518-4CBA-0A67-8B6FE20678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3046" y="3284034"/>
              <a:ext cx="465217" cy="6389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54C752A-D74F-09C0-FD9D-8605F23EB35F}"/>
              </a:ext>
            </a:extLst>
          </p:cNvPr>
          <p:cNvSpPr txBox="1"/>
          <p:nvPr/>
        </p:nvSpPr>
        <p:spPr>
          <a:xfrm>
            <a:off x="669474" y="2474461"/>
            <a:ext cx="194046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1E95D0"/>
                </a:solidFill>
              </a:rPr>
              <a:t>All other days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BFBC76-B467-BBF2-4705-62E4B4C4A2B0}"/>
              </a:ext>
            </a:extLst>
          </p:cNvPr>
          <p:cNvSpPr txBox="1"/>
          <p:nvPr/>
        </p:nvSpPr>
        <p:spPr>
          <a:xfrm>
            <a:off x="300443" y="3803474"/>
            <a:ext cx="235769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DE0000"/>
                </a:solidFill>
              </a:rPr>
              <a:t>During heatwave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443644-214D-F1BA-2E18-2967284CB1A6}"/>
              </a:ext>
            </a:extLst>
          </p:cNvPr>
          <p:cNvSpPr txBox="1"/>
          <p:nvPr/>
        </p:nvSpPr>
        <p:spPr>
          <a:xfrm>
            <a:off x="502998" y="5085703"/>
            <a:ext cx="215514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B48900"/>
                </a:solidFill>
              </a:rPr>
              <a:t>After heatwave</a:t>
            </a:r>
          </a:p>
        </p:txBody>
      </p:sp>
    </p:spTree>
    <p:extLst>
      <p:ext uri="{BB962C8B-B14F-4D97-AF65-F5344CB8AC3E}">
        <p14:creationId xmlns:p14="http://schemas.microsoft.com/office/powerpoint/2010/main" val="197707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0900BE-54AD-956E-C2F3-1B9C7A1941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50" t="4242" r="11970"/>
          <a:stretch/>
        </p:blipFill>
        <p:spPr>
          <a:xfrm>
            <a:off x="2734683" y="531907"/>
            <a:ext cx="9056257" cy="628640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EFB5DF8-0E2F-30F0-5426-BB563EBB6B1A}"/>
              </a:ext>
            </a:extLst>
          </p:cNvPr>
          <p:cNvGrpSpPr/>
          <p:nvPr/>
        </p:nvGrpSpPr>
        <p:grpSpPr>
          <a:xfrm>
            <a:off x="6808297" y="531907"/>
            <a:ext cx="2672691" cy="620667"/>
            <a:chOff x="5826792" y="1105496"/>
            <a:chExt cx="2672691" cy="62066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8FF22C7-7372-C5BD-C657-F969852280D9}"/>
                </a:ext>
              </a:extLst>
            </p:cNvPr>
            <p:cNvSpPr txBox="1"/>
            <p:nvPr/>
          </p:nvSpPr>
          <p:spPr>
            <a:xfrm>
              <a:off x="6432699" y="1105496"/>
              <a:ext cx="2066784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CDBF3"/>
                  </a:solidFill>
                </a:rPr>
                <a:t>Mean = 8% increase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27C792C-78BD-0DE3-C2EF-A409B93372D7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5826792" y="1290162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11ED342-FDE8-E6BE-BA22-9D3A3E2A319C}"/>
              </a:ext>
            </a:extLst>
          </p:cNvPr>
          <p:cNvGrpSpPr/>
          <p:nvPr/>
        </p:nvGrpSpPr>
        <p:grpSpPr>
          <a:xfrm>
            <a:off x="7414204" y="4233952"/>
            <a:ext cx="2741519" cy="756959"/>
            <a:chOff x="6246553" y="4139301"/>
            <a:chExt cx="2741519" cy="75695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4E7DE3E-C581-546A-CFEE-750B440C0375}"/>
                </a:ext>
              </a:extLst>
            </p:cNvPr>
            <p:cNvSpPr txBox="1"/>
            <p:nvPr/>
          </p:nvSpPr>
          <p:spPr>
            <a:xfrm>
              <a:off x="6804269" y="4139301"/>
              <a:ext cx="2183803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D44D"/>
                  </a:solidFill>
                </a:rPr>
                <a:t>Mean = 63% increase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EA52961-0756-77A7-6B74-5DD324EE72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46553" y="4460259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4A70FE-4AAE-0C3F-DF2E-A0576223EAE2}"/>
              </a:ext>
            </a:extLst>
          </p:cNvPr>
          <p:cNvGrpSpPr/>
          <p:nvPr/>
        </p:nvGrpSpPr>
        <p:grpSpPr>
          <a:xfrm>
            <a:off x="6808297" y="2039203"/>
            <a:ext cx="2486545" cy="963946"/>
            <a:chOff x="5793046" y="2959050"/>
            <a:chExt cx="2486545" cy="96394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4C5F576-C2D7-A039-2C6C-1ECAF4CD37AD}"/>
                </a:ext>
              </a:extLst>
            </p:cNvPr>
            <p:cNvSpPr txBox="1"/>
            <p:nvPr/>
          </p:nvSpPr>
          <p:spPr>
            <a:xfrm>
              <a:off x="6212807" y="2959050"/>
              <a:ext cx="2066784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6565"/>
                  </a:solidFill>
                </a:rPr>
                <a:t>Mean = 9% increase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CBC7802-BAAA-6DED-047B-2E825C071C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3046" y="3284034"/>
              <a:ext cx="465217" cy="6389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0A9671A3-AFDE-8A58-B641-B7A3B1ED13BC}"/>
              </a:ext>
            </a:extLst>
          </p:cNvPr>
          <p:cNvSpPr txBox="1"/>
          <p:nvPr/>
        </p:nvSpPr>
        <p:spPr>
          <a:xfrm>
            <a:off x="794215" y="2735092"/>
            <a:ext cx="194046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1E95D0"/>
                </a:solidFill>
              </a:rPr>
              <a:t>All other days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147585-AA40-E464-F19D-2CE1940CDFD5}"/>
              </a:ext>
            </a:extLst>
          </p:cNvPr>
          <p:cNvSpPr txBox="1"/>
          <p:nvPr/>
        </p:nvSpPr>
        <p:spPr>
          <a:xfrm>
            <a:off x="401060" y="4003120"/>
            <a:ext cx="235769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DE0000"/>
                </a:solidFill>
              </a:rPr>
              <a:t>During heatwave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02CFA4-ABAB-DA9E-2177-08D7A03254F4}"/>
              </a:ext>
            </a:extLst>
          </p:cNvPr>
          <p:cNvSpPr txBox="1"/>
          <p:nvPr/>
        </p:nvSpPr>
        <p:spPr>
          <a:xfrm>
            <a:off x="579541" y="5271148"/>
            <a:ext cx="215514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B48900"/>
                </a:solidFill>
              </a:rPr>
              <a:t>After heatwave</a:t>
            </a:r>
          </a:p>
        </p:txBody>
      </p:sp>
    </p:spTree>
    <p:extLst>
      <p:ext uri="{BB962C8B-B14F-4D97-AF65-F5344CB8AC3E}">
        <p14:creationId xmlns:p14="http://schemas.microsoft.com/office/powerpoint/2010/main" val="1629843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F47F13-4100-C6D8-FAEC-3878105603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16" t="3999" r="11579"/>
          <a:stretch/>
        </p:blipFill>
        <p:spPr>
          <a:xfrm>
            <a:off x="2995862" y="409074"/>
            <a:ext cx="9095875" cy="630238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6543B8E-8FA6-0CCF-CF35-F877BBA7184A}"/>
              </a:ext>
            </a:extLst>
          </p:cNvPr>
          <p:cNvGrpSpPr/>
          <p:nvPr/>
        </p:nvGrpSpPr>
        <p:grpSpPr>
          <a:xfrm>
            <a:off x="7134655" y="546486"/>
            <a:ext cx="2672691" cy="620667"/>
            <a:chOff x="6153150" y="1120075"/>
            <a:chExt cx="2672691" cy="62066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8E861B-862C-87A5-A559-958A76CA4BA2}"/>
                </a:ext>
              </a:extLst>
            </p:cNvPr>
            <p:cNvSpPr txBox="1"/>
            <p:nvPr/>
          </p:nvSpPr>
          <p:spPr>
            <a:xfrm>
              <a:off x="6759057" y="1120075"/>
              <a:ext cx="2066784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CDBF3"/>
                  </a:solidFill>
                </a:rPr>
                <a:t>Mean = 4% increase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7B614B2-DC16-3D3B-5E6A-D3BAA4287DE9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 flipH="1">
              <a:off x="6153150" y="1304741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9E49868-8594-795E-9AF9-E3558930AF3E}"/>
              </a:ext>
            </a:extLst>
          </p:cNvPr>
          <p:cNvGrpSpPr/>
          <p:nvPr/>
        </p:nvGrpSpPr>
        <p:grpSpPr>
          <a:xfrm>
            <a:off x="7277307" y="4233952"/>
            <a:ext cx="2741519" cy="756959"/>
            <a:chOff x="6246553" y="4139301"/>
            <a:chExt cx="2741519" cy="75695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8AE920-6658-CD5C-0B4C-C9677BFE0DB1}"/>
                </a:ext>
              </a:extLst>
            </p:cNvPr>
            <p:cNvSpPr txBox="1"/>
            <p:nvPr/>
          </p:nvSpPr>
          <p:spPr>
            <a:xfrm>
              <a:off x="6804269" y="4139301"/>
              <a:ext cx="2183803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D44D"/>
                  </a:solidFill>
                </a:rPr>
                <a:t>Mean = 14% increase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3E77EDE-964C-68FE-2515-B42C633172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46553" y="4460259"/>
              <a:ext cx="605907" cy="43600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110BDAF-CDF9-1C43-E332-167DBEDD0E11}"/>
              </a:ext>
            </a:extLst>
          </p:cNvPr>
          <p:cNvGrpSpPr/>
          <p:nvPr/>
        </p:nvGrpSpPr>
        <p:grpSpPr>
          <a:xfrm>
            <a:off x="7134655" y="2021348"/>
            <a:ext cx="2502109" cy="984107"/>
            <a:chOff x="5793046" y="2938889"/>
            <a:chExt cx="2502109" cy="98410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351E0A-32F1-D6BC-5B84-DD21BEC865C0}"/>
                </a:ext>
              </a:extLst>
            </p:cNvPr>
            <p:cNvSpPr txBox="1"/>
            <p:nvPr/>
          </p:nvSpPr>
          <p:spPr>
            <a:xfrm>
              <a:off x="6228371" y="2938889"/>
              <a:ext cx="2066784" cy="369332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6565"/>
                  </a:solidFill>
                </a:rPr>
                <a:t>Mean = 3% increase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A18891-7F09-2F29-AB62-05E7BC5FBC1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3046" y="3284034"/>
              <a:ext cx="465217" cy="63896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0386AA1-B746-CC7B-E069-D9A78775FA09}"/>
              </a:ext>
            </a:extLst>
          </p:cNvPr>
          <p:cNvSpPr txBox="1"/>
          <p:nvPr/>
        </p:nvSpPr>
        <p:spPr>
          <a:xfrm>
            <a:off x="1055394" y="2133354"/>
            <a:ext cx="1940468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1E95D0"/>
                </a:solidFill>
              </a:rPr>
              <a:t>All other days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B84C8F-CE63-EB20-F300-45C056C37EBD}"/>
              </a:ext>
            </a:extLst>
          </p:cNvPr>
          <p:cNvSpPr txBox="1"/>
          <p:nvPr/>
        </p:nvSpPr>
        <p:spPr>
          <a:xfrm>
            <a:off x="609549" y="3594046"/>
            <a:ext cx="235769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DE0000"/>
                </a:solidFill>
              </a:rPr>
              <a:t>During heatwave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659DD9-F8A9-AA6C-C121-6629A5CB11B4}"/>
              </a:ext>
            </a:extLst>
          </p:cNvPr>
          <p:cNvSpPr txBox="1"/>
          <p:nvPr/>
        </p:nvSpPr>
        <p:spPr>
          <a:xfrm>
            <a:off x="826412" y="4990911"/>
            <a:ext cx="215514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B48900"/>
                </a:solidFill>
              </a:rPr>
              <a:t>After heatwave</a:t>
            </a:r>
          </a:p>
        </p:txBody>
      </p:sp>
    </p:spTree>
    <p:extLst>
      <p:ext uri="{BB962C8B-B14F-4D97-AF65-F5344CB8AC3E}">
        <p14:creationId xmlns:p14="http://schemas.microsoft.com/office/powerpoint/2010/main" val="115923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72</Words>
  <Application>Microsoft Office PowerPoint</Application>
  <PresentationFormat>Widescreen</PresentationFormat>
  <Paragraphs>24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Szydlowski</dc:creator>
  <cp:lastModifiedBy>Daniel Szydlowski</cp:lastModifiedBy>
  <cp:revision>9</cp:revision>
  <dcterms:created xsi:type="dcterms:W3CDTF">2023-10-11T18:13:35Z</dcterms:created>
  <dcterms:modified xsi:type="dcterms:W3CDTF">2023-10-12T15:17:34Z</dcterms:modified>
</cp:coreProperties>
</file>

<file path=docProps/thumbnail.jpeg>
</file>